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6" r:id="rId4"/>
    <p:sldId id="292" r:id="rId5"/>
    <p:sldId id="294" r:id="rId6"/>
    <p:sldId id="293" r:id="rId7"/>
    <p:sldId id="279" r:id="rId8"/>
    <p:sldId id="275" r:id="rId9"/>
    <p:sldId id="280" r:id="rId10"/>
    <p:sldId id="281" r:id="rId11"/>
    <p:sldId id="282" r:id="rId12"/>
    <p:sldId id="283" r:id="rId13"/>
    <p:sldId id="284" r:id="rId14"/>
    <p:sldId id="273" r:id="rId15"/>
    <p:sldId id="272" r:id="rId16"/>
    <p:sldId id="274" r:id="rId17"/>
    <p:sldId id="285" r:id="rId18"/>
    <p:sldId id="286" r:id="rId19"/>
    <p:sldId id="287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0"/>
    <p:restoredTop sz="97182"/>
  </p:normalViewPr>
  <p:slideViewPr>
    <p:cSldViewPr snapToGrid="0" snapToObjects="1">
      <p:cViewPr varScale="1">
        <p:scale>
          <a:sx n="161" d="100"/>
          <a:sy n="161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31F6-B1B2-8E4D-99C4-30D47E65C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AA15A-888D-8346-82C7-0428D17D0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38805-D492-064A-A202-983B4B80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53934-4E92-0B4E-ABD2-07782C67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CF047-23A0-3C44-87F5-72EA9128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8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4DDF-D8ED-7943-A61E-93943A9A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A7BD4-2900-014D-8B42-910C2DB71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F5217-19D4-BC43-9A3C-E28F4C83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DDFF9-A966-EA47-80A0-9B4D2F04C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822C8-B3B7-374E-A575-D3B4E0E9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521D9-8BB2-8949-8F3A-4A7DCB871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1A4C6-EAD7-1C48-BA2B-B987E7557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47D94-C55B-F84E-9607-E9CEB334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97DAA-324A-8B4F-87A8-C811AD3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770B7-5A21-944F-A328-815C423E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8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6546-E67F-2D4E-B8B0-F5A55245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FFDCB-6029-A646-8732-9BEF6D20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CB891-CEF7-EB40-BA28-E17884324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FB39F-F1E2-B540-B9AF-634AD82B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9FEE2-381F-D040-A926-C5388C73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1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AE73-F997-B743-993B-1C13B7FC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A06E0-ADFD-8F45-860C-39E380C5A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3AF24-F160-6343-AD4A-AF8E6AD9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4CA3F-8C44-224F-8C7D-959F7E7C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A9EB5-D718-D842-81C3-AF415179C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46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BC9E-3E78-BD44-BD40-D05F22EB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2F51B-3178-104C-96E6-E851888DB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88870-2A3C-D446-955A-8E71591C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B9F9A-BBC1-044B-9E4A-067BB66D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2BC0-2745-DE4A-BA7C-E1FE6D31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E775D-415F-6847-91A0-4204B4BC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8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04BA-893E-9843-BFE0-E98A6069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E3581-9FA9-F845-AD00-9ECBCCF4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DB84-EF9B-5E4F-9885-7426F2E31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71791-35B8-1C4E-AB48-F0CEFA1F8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FF384-30C4-1847-9EA9-5D77EFDD1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16176-FF6E-D042-9F6E-6D685A2B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2DD22-DBB5-4146-9A4C-94AF3B6E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E519E-E18B-404E-B64A-F7C51F7B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DAD9-05AF-9545-8539-F6FB5B7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E31E96-3F7C-FD44-AA39-FA18BC81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AFAAE-C6C5-CE44-B31B-1B7AB271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F7D07-7ED1-F24B-87B0-4107A74E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1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34349-C776-9143-B465-7326B143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6DBC7-8817-B845-9F13-6512B4706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7347F-6CB9-D84C-8C3C-64DD152F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40C5-EC02-0F4D-B69E-86FBE27F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D19E-212A-B74C-B13E-6F8C7A8B2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B6091-7CA1-5C45-A4BA-F29099E65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424AE-6B7C-6649-A38C-9E413AFF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29896-BA0B-4C49-ADA4-AB3BE4AC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63EDC-7D93-3F44-82D0-698BC9DF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9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3BAE-CAB9-EA43-AC28-B8A3DB6E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7F7772-7E0F-1B43-8150-7DAAB9074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121B3-6A71-C544-B4F9-8CA68C377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91CF6-169F-D640-8FC6-E8D37A8A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D7320-11E5-FF4F-B8E3-C3DA332F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061A-6A7C-5C46-97EE-8C5253D3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1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45054-AC7A-134F-82DF-A3E4AC10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00D95-0F32-B747-80C8-015855326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B6DB-08B9-E441-A2F1-C73AD70BD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FA714-6F5A-7346-A48F-6C0CA6B6C4AE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2A06-575F-744E-9B54-D1238249C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BCF44-119C-A54A-A7CB-F910A14C7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3B8E9-8303-9445-8848-0966F9320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8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9998-28CF-3D42-A425-775107AA3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visualization, Day 2: 9-10am</a:t>
            </a:r>
            <a:endParaRPr lang="en-US" b="0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8DA50-45F9-7840-893F-856231138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1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6FF5-D4C6-174E-BFA8-9E0F2D69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Clustering. Defining number of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A514-6F67-6248-B31B-4D8E42FB8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933"/>
            <a:ext cx="10515600" cy="20850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hclust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(d)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dg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dendrapply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as.dendrogram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(h),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colLab,col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plot(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dg,leaflab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none',main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='Complete')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t=4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abline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(h=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t,col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='red')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cutree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h,h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=t) plot(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x,y,col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cl,pch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=19,main='by level') cl=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cutree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h,k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=6) plot(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x,y,col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cl,pch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=19,main='by cluster count') </a:t>
            </a:r>
            <a:endParaRPr lang="en-US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359-1882-7340-8231-107C4B53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78" y="3308973"/>
            <a:ext cx="8852807" cy="35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6FF5-D4C6-174E-BFA8-9E0F2D69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Clustering.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A514-6F67-6248-B31B-4D8E42FB8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968"/>
            <a:ext cx="109265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NB!</a:t>
            </a:r>
            <a:endParaRPr lang="ru-RU" dirty="0">
              <a:solidFill>
                <a:srgbClr val="FF0000"/>
              </a:solidFill>
              <a:effectLst/>
            </a:endParaRPr>
          </a:p>
          <a:p>
            <a:r>
              <a:rPr lang="en-US" dirty="0"/>
              <a:t>There always will be clusters. Even on random data;</a:t>
            </a:r>
          </a:p>
          <a:p>
            <a:r>
              <a:rPr lang="en-US" dirty="0"/>
              <a:t>Clustering is, actually, an unsupervised ML. It means they are not validated as we treat this term;</a:t>
            </a:r>
          </a:p>
          <a:p>
            <a:r>
              <a:rPr lang="en-US" dirty="0"/>
              <a:t>This means bad hypothesis will lead to wrong results, and in biology we can interpret everything :)</a:t>
            </a:r>
          </a:p>
        </p:txBody>
      </p:sp>
    </p:spTree>
    <p:extLst>
      <p:ext uri="{BB962C8B-B14F-4D97-AF65-F5344CB8AC3E}">
        <p14:creationId xmlns:p14="http://schemas.microsoft.com/office/powerpoint/2010/main" val="152336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6FF5-D4C6-174E-BFA8-9E0F2D69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Clustering.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A514-6F67-6248-B31B-4D8E42FB8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968"/>
            <a:ext cx="4313464" cy="43513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Assign k clusters;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k initial "means" (in this case k=3) are randomly generated within the data domain;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k clusters are created by associating every observation with the nearest mean;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 centroid of each of the k clusters becomes the new mean;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Steps 3 and 4 are repeated until convergence has been reached;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NB! THE RESULTS ARE UNDETERMINED!</a:t>
            </a:r>
          </a:p>
          <a:p>
            <a:pPr marL="0" indent="0">
              <a:buNone/>
            </a:pPr>
            <a:r>
              <a:rPr lang="en-US" sz="1800" dirty="0"/>
              <a:t>But how to define optimal number of clusters?</a:t>
            </a:r>
            <a:r>
              <a:rPr lang="en-US" dirty="0"/>
              <a:t> </a:t>
            </a:r>
          </a:p>
          <a:p>
            <a:endParaRPr lang="ru-RU" sz="18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7D99B-7B57-C44B-A626-DB0798992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14" y="1792968"/>
            <a:ext cx="6505141" cy="46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8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E0D3-21BF-6F49-BDD8-30682611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Clustering. Silhouette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36DA-5B6C-B545-82F8-419471903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89071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a(</a:t>
            </a:r>
            <a:r>
              <a:rPr lang="en-US" dirty="0" err="1"/>
              <a:t>i</a:t>
            </a:r>
            <a:r>
              <a:rPr lang="en-US" dirty="0"/>
              <a:t>) is a measure how well I is assigned to its cluster</a:t>
            </a:r>
          </a:p>
          <a:p>
            <a:r>
              <a:rPr lang="en-US" dirty="0"/>
              <a:t>b(</a:t>
            </a:r>
            <a:r>
              <a:rPr lang="en-US" dirty="0" err="1"/>
              <a:t>i</a:t>
            </a:r>
            <a:r>
              <a:rPr lang="en-US" dirty="0"/>
              <a:t>) implies how I is badly matched to its neighboring cluster;</a:t>
            </a:r>
          </a:p>
          <a:p>
            <a:r>
              <a:rPr lang="en-US" dirty="0"/>
              <a:t>Ranges from [-1:1], the greater the better;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AEECE-BCD6-FF45-88BE-DACBA8961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2741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EE9FF8-B089-FD48-B19C-D6E894E9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34" y="1303585"/>
            <a:ext cx="4404179" cy="1290730"/>
          </a:xfrm>
          <a:prstGeom prst="rect">
            <a:avLst/>
          </a:prstGeom>
        </p:spPr>
      </p:pic>
      <p:sp>
        <p:nvSpPr>
          <p:cNvPr id="18" name="AutoShape 12" descr="i">
            <a:extLst>
              <a:ext uri="{FF2B5EF4-FFF2-40B4-BE49-F238E27FC236}">
                <a16:creationId xmlns:a16="http://schemas.microsoft.com/office/drawing/2014/main" id="{8CB307C0-24C0-4F40-8C72-D50C345DD3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98447" y="50508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6" descr="i">
            <a:extLst>
              <a:ext uri="{FF2B5EF4-FFF2-40B4-BE49-F238E27FC236}">
                <a16:creationId xmlns:a16="http://schemas.microsoft.com/office/drawing/2014/main" id="{66AFE76D-87E5-904C-B1AD-803EAE3330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9089" y="629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7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A841-193F-854E-86BF-DCA0FC519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D431-CA62-D44D-A8DC-CAD556E2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8" y="955222"/>
            <a:ext cx="4736686" cy="596809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Transfrom</a:t>
            </a:r>
            <a:r>
              <a:rPr lang="en-US" dirty="0"/>
              <a:t> </a:t>
            </a:r>
            <a:r>
              <a:rPr lang="en-US" dirty="0" err="1"/>
              <a:t>mtcars</a:t>
            </a:r>
            <a:r>
              <a:rPr lang="en-US" dirty="0"/>
              <a:t> to matrix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&lt;-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as.matrix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mtcars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dirty="0"/>
              <a:t>Default Heatmap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heatmap(data)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heatmap(data, scale="column")</a:t>
            </a:r>
          </a:p>
          <a:p>
            <a:endParaRPr lang="en-US" dirty="0"/>
          </a:p>
          <a:p>
            <a:r>
              <a:rPr lang="en-US" dirty="0"/>
              <a:t>Alternatively, you can use heatmap.2 function to adjust colors: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gplots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heatmap.2(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data,col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bluered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',scale="column")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7E448-3387-B84B-AA1E-FEF99B25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922" y="153559"/>
            <a:ext cx="3903928" cy="3510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05156C-29C3-7E47-A3D4-79942C1D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085" y="3861707"/>
            <a:ext cx="3309915" cy="2996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4A804-89ED-C04B-8B66-52B6F1DF7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849" y="226256"/>
            <a:ext cx="3591393" cy="33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4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2D25-94D1-B14C-A1E3-70600481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C4735-5041-E746-900C-71A9940C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13664" cy="50323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Relatively high level of entry in comparison with </a:t>
            </a:r>
            <a:r>
              <a:rPr lang="en-US" dirty="0" err="1"/>
              <a:t>base.plot</a:t>
            </a:r>
            <a:r>
              <a:rPr lang="en-US" dirty="0"/>
              <a:t>;</a:t>
            </a:r>
          </a:p>
          <a:p>
            <a:r>
              <a:rPr lang="en-US" dirty="0"/>
              <a:t>MASSIVE amount of options even without additional packages;</a:t>
            </a:r>
          </a:p>
          <a:p>
            <a:r>
              <a:rPr lang="en-US" dirty="0"/>
              <a:t>Large amount of additional libraries;</a:t>
            </a:r>
          </a:p>
          <a:p>
            <a:r>
              <a:rPr lang="en-US" dirty="0"/>
              <a:t>As a result we obtain ready-to-publish plots we don’t need to polish with photoshop </a:t>
            </a:r>
            <a:r>
              <a:rPr lang="en-US" dirty="0">
                <a:sym typeface="Wingdings" pitchFamily="2" charset="2"/>
              </a:rPr>
              <a:t>;</a:t>
            </a:r>
          </a:p>
          <a:p>
            <a:r>
              <a:rPr lang="en-US" dirty="0">
                <a:sym typeface="Wingdings" pitchFamily="2" charset="2"/>
              </a:rPr>
              <a:t>General usage:</a:t>
            </a:r>
            <a:endParaRPr lang="ru-RU" dirty="0"/>
          </a:p>
          <a:p>
            <a:r>
              <a:rPr lang="en-US" dirty="0" err="1"/>
              <a:t>ggplot</a:t>
            </a:r>
            <a:r>
              <a:rPr lang="en-US" dirty="0"/>
              <a:t>() + “layers”</a:t>
            </a:r>
            <a:r>
              <a:rPr lang="ru-RU" dirty="0"/>
              <a:t>. </a:t>
            </a:r>
            <a:r>
              <a:rPr lang="en-US" dirty="0"/>
              <a:t>Layers- separate ggplot2-associated functions, imply the data you imputed with </a:t>
            </a:r>
            <a:r>
              <a:rPr lang="en-US" dirty="0" err="1"/>
              <a:t>aes</a:t>
            </a:r>
            <a:r>
              <a:rPr lang="en-US" dirty="0"/>
              <a:t>() in the </a:t>
            </a:r>
            <a:r>
              <a:rPr lang="en-US" dirty="0" err="1"/>
              <a:t>ggplot</a:t>
            </a:r>
            <a:r>
              <a:rPr lang="en-US" dirty="0"/>
              <a:t> header or can be modified with own </a:t>
            </a:r>
            <a:r>
              <a:rPr lang="en-US" dirty="0" err="1"/>
              <a:t>aes</a:t>
            </a:r>
            <a:r>
              <a:rPr lang="en-US" dirty="0"/>
              <a:t>() of the function.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(diamonds)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(x=carat, y=price, color=cut))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geom_smooth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(x=carat, y=price, color=cut))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(diamonds,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carat,y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price,color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=cut))+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()+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geom_smooth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dirty="0"/>
              <a:t>will give the same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40E42-218E-7F45-ABC1-5F0E9619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64" y="1167332"/>
            <a:ext cx="4868911" cy="56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0079-09B6-6849-A777-F590350E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ggplot2. </a:t>
            </a:r>
            <a:r>
              <a:rPr lang="en-US" dirty="0" err="1"/>
              <a:t>gridExtra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FC4FD-C8A0-6044-8280-DEB3DF737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73493" cy="1725839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#No default way to locate several plots on screen. Use </a:t>
            </a:r>
            <a:r>
              <a:rPr lang="en-US" dirty="0" err="1"/>
              <a:t>gridExtra</a:t>
            </a:r>
            <a:r>
              <a:rPr lang="en-US" dirty="0"/>
              <a:t> instead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gridExtra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plot1=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midwest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(x=area, y=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poptotal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geom_point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grid.arrange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(plot1, plot1,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=2)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809DC-848A-BE43-8C60-46CBE830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429000"/>
            <a:ext cx="11244943" cy="34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B57A-D42D-5249-BD0C-8DA01D15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ggplot2. Limit the size of the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AE10-E457-0541-BC5D-8DA99E29D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004"/>
            <a:ext cx="4468586" cy="56365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#Limit plot, remove pints outside of vector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 &lt;-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midwest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(x=area, y=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poptotal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geom_point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geom_smooth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(method="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g1&lt;-g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(c(0, 0.1))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ylim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(c(0, 1000000))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#"Zoom" plot, keeping the 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g2 &lt;- g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coord_cartesian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=c(0,0.1),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ylim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=c(0, 1000000))  # zooms in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grid.arrange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(g1,g2,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=2)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4705-B4AF-5545-96E5-637D33FA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99" y="3225656"/>
            <a:ext cx="6754586" cy="3107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FB1D97-FD34-9447-919E-FD2FC72C56C2}"/>
              </a:ext>
            </a:extLst>
          </p:cNvPr>
          <p:cNvSpPr/>
          <p:nvPr/>
        </p:nvSpPr>
        <p:spPr>
          <a:xfrm>
            <a:off x="5513614" y="1348808"/>
            <a:ext cx="64715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#NB! Line in 1 and 2 shape differs because in 1 the data being deleted. And you will get a warning:</a:t>
            </a:r>
          </a:p>
          <a:p>
            <a:r>
              <a:rPr lang="en-US" dirty="0">
                <a:solidFill>
                  <a:srgbClr val="FF0000"/>
                </a:solidFill>
              </a:rPr>
              <a:t>Warning messages:</a:t>
            </a:r>
          </a:p>
          <a:p>
            <a:r>
              <a:rPr lang="en-US" dirty="0">
                <a:solidFill>
                  <a:srgbClr val="FF0000"/>
                </a:solidFill>
              </a:rPr>
              <a:t>1: Removed 5 rows containing non-finite values (</a:t>
            </a:r>
            <a:r>
              <a:rPr lang="en-US" dirty="0" err="1">
                <a:solidFill>
                  <a:srgbClr val="FF0000"/>
                </a:solidFill>
              </a:rPr>
              <a:t>stat_smooth</a:t>
            </a:r>
            <a:r>
              <a:rPr lang="en-US" dirty="0">
                <a:solidFill>
                  <a:srgbClr val="FF0000"/>
                </a:solidFill>
              </a:rPr>
              <a:t>). </a:t>
            </a:r>
          </a:p>
          <a:p>
            <a:r>
              <a:rPr lang="en-US" dirty="0">
                <a:solidFill>
                  <a:srgbClr val="FF0000"/>
                </a:solidFill>
              </a:rPr>
              <a:t>2: Removed 5 rows containing missing values (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838293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A004-80EE-DD45-BC0C-25441D51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ggplot2. Two ways of adding text: labs() and </a:t>
            </a:r>
            <a:r>
              <a:rPr lang="en-US" dirty="0" err="1"/>
              <a:t>ggtitle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22B9-EB13-9143-BF3F-C67FEF440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405220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 &lt;-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midwest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(x=area, y=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poptotal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geom_point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geom_smooth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(method="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")  #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g1 &lt;- g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coord_cartesian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=c(0,0.1),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ylim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=c(0, 1000000))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g1 + labs(title="Area Vs Population", subtitle="From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midwest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dataset",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y="Population", x="Area", caption="Midwest Demographics")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g1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ggtitle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("Area Vs Population", subtitle="From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midwest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dataset")+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xlab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("Area")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ylab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("Population")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midwest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(x=area, y=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poptotal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labs(title="Let's change this title!") +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labs(title='I doubt that’)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E5CC9-043E-5A4E-8DFC-B20219FA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25" y="1027906"/>
            <a:ext cx="3637949" cy="2979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61A8F-1A18-8A46-A1B0-D1D1F1FA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239" y="1027906"/>
            <a:ext cx="3739539" cy="3069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8E5F6-ECCC-D24A-BAE4-416D5DC60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665" y="4269920"/>
            <a:ext cx="3144351" cy="25880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141E24-6D9D-934B-B183-A03068DF1A3E}"/>
              </a:ext>
            </a:extLst>
          </p:cNvPr>
          <p:cNvSpPr/>
          <p:nvPr/>
        </p:nvSpPr>
        <p:spPr>
          <a:xfrm>
            <a:off x="3862266" y="4956416"/>
            <a:ext cx="3144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NB! you can modify the same layer as you want, but only the last function will be plotted</a:t>
            </a:r>
          </a:p>
        </p:txBody>
      </p:sp>
    </p:spTree>
    <p:extLst>
      <p:ext uri="{BB962C8B-B14F-4D97-AF65-F5344CB8AC3E}">
        <p14:creationId xmlns:p14="http://schemas.microsoft.com/office/powerpoint/2010/main" val="390601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2CE-6E50-4B4C-9A43-CD0BA340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972"/>
            <a:ext cx="10515600" cy="1325563"/>
          </a:xfrm>
        </p:spPr>
        <p:txBody>
          <a:bodyPr/>
          <a:lstStyle/>
          <a:p>
            <a:r>
              <a:rPr lang="en-US" dirty="0"/>
              <a:t>ggplot2. Change color and size.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46514-7B98-2F45-83A3-6C12169B6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6588"/>
            <a:ext cx="5996052" cy="54814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Define </a:t>
            </a:r>
            <a:r>
              <a:rPr lang="en-US" dirty="0" err="1"/>
              <a:t>aes</a:t>
            </a:r>
            <a:r>
              <a:rPr lang="en-US" dirty="0"/>
              <a:t>, later will work only with additional parameters we want to modify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midwest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(x = area, y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poptotal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)) +</a:t>
            </a:r>
          </a:p>
          <a:p>
            <a:r>
              <a:rPr lang="en-US" dirty="0"/>
              <a:t>Adjust color of points and size</a:t>
            </a:r>
          </a:p>
          <a:p>
            <a:pPr marL="0" indent="0">
              <a:buNone/>
            </a:pPr>
            <a:r>
              <a:rPr lang="en-US" dirty="0" err="1"/>
              <a:t>geom_point</a:t>
            </a:r>
            <a:r>
              <a:rPr lang="en-US" dirty="0"/>
              <a:t> (col = "</a:t>
            </a:r>
            <a:r>
              <a:rPr lang="en-US" dirty="0" err="1"/>
              <a:t>steelblue</a:t>
            </a:r>
            <a:r>
              <a:rPr lang="en-US" dirty="0"/>
              <a:t>", size = 3) +</a:t>
            </a:r>
          </a:p>
          <a:p>
            <a:r>
              <a:rPr lang="en-US" dirty="0"/>
              <a:t>Custom formula, col and limits parameters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geom_smooth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(method = "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", col = "firebrick")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coord_cartesian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c (0, 0.1),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ylim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c (0, 1000000)) +</a:t>
            </a:r>
          </a:p>
          <a:p>
            <a:r>
              <a:rPr lang="en-US" dirty="0"/>
              <a:t>Add custom labs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labs (title = "Area Vs Population", subtitle = "From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midwest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dataset", y = "Population", x = "Area", caption = "Midwest Demographics")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17E1D-AF21-2F43-8B2D-DF87043F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48" y="1148223"/>
            <a:ext cx="5996052" cy="56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2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80E9-7160-1F4B-898E-8A1E767B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D17E-4361-4242-A3ED-BFB70D254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PCA/TSNE </a:t>
            </a:r>
          </a:p>
          <a:p>
            <a:pPr fontAlgn="base"/>
            <a:r>
              <a:rPr lang="en-US" dirty="0"/>
              <a:t>Clustering</a:t>
            </a:r>
          </a:p>
          <a:p>
            <a:pPr fontAlgn="base"/>
            <a:r>
              <a:rPr lang="en-US" dirty="0"/>
              <a:t>heatmap </a:t>
            </a:r>
          </a:p>
          <a:p>
            <a:pPr fontAlgn="base"/>
            <a:r>
              <a:rPr lang="en-US" dirty="0"/>
              <a:t>ggplot2 and publication-ready figures</a:t>
            </a:r>
          </a:p>
        </p:txBody>
      </p:sp>
    </p:spTree>
    <p:extLst>
      <p:ext uri="{BB962C8B-B14F-4D97-AF65-F5344CB8AC3E}">
        <p14:creationId xmlns:p14="http://schemas.microsoft.com/office/powerpoint/2010/main" val="192898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00F5-17DC-384C-9FDD-5047DE8A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ggplot2. Change color and size.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E941-14B9-544B-A528-E2DD773C9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5339443" cy="5604669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You can make the data display "three-dimensional" and make the point color reflect the </a:t>
            </a:r>
            <a:r>
              <a:rPr lang="en-US" dirty="0" err="1"/>
              <a:t>stategg</a:t>
            </a:r>
            <a:r>
              <a:rPr lang="en-US" dirty="0"/>
              <a:t> = </a:t>
            </a:r>
            <a:r>
              <a:rPr lang="en-US" dirty="0" err="1"/>
              <a:t>ggplot</a:t>
            </a:r>
            <a:r>
              <a:rPr lang="en-US" dirty="0"/>
              <a:t> (</a:t>
            </a:r>
            <a:r>
              <a:rPr lang="en-US" dirty="0" err="1"/>
              <a:t>midwest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 (x = area, y = </a:t>
            </a:r>
            <a:r>
              <a:rPr lang="en-US" dirty="0" err="1"/>
              <a:t>poptotal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geom_point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(col = state), size = 3) + # Now the color of the picture will reflect the state.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geom_smooth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(method = "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", col = "firebrick", size = 2) +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coord_cartesian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c (0, 0.1),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ylim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c (0, 1000000)) +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labs (title = "Area Vs Population", subtitle = "From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midwest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dataset", y = "Population", x = "Area", caption = "Midwest Demographics") # add custom axes</a:t>
            </a:r>
          </a:p>
          <a:p>
            <a:r>
              <a:rPr lang="en-US" dirty="0">
                <a:solidFill>
                  <a:srgbClr val="FF0000"/>
                </a:solidFill>
              </a:rPr>
              <a:t>NB! but for this the dependency column must be a factor!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6E569-4F35-BE4A-BB61-369CBCF5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76" y="1253329"/>
            <a:ext cx="5907625" cy="56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0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00F5-17DC-384C-9FDD-5047DE8A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ggplot2. 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E941-14B9-544B-A528-E2DD773C9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5339443" cy="5604669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In addition to the banal col, you can use size, shape and fill.</a:t>
            </a:r>
          </a:p>
          <a:p>
            <a:r>
              <a:rPr lang="en-US" dirty="0"/>
              <a:t>A legend is created automatically, if we do not want a legend: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gg + theme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legend.position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"None")</a:t>
            </a:r>
          </a:p>
          <a:p>
            <a:r>
              <a:rPr lang="en-US" dirty="0"/>
              <a:t>If you need to change the colors for the legend, you can do this with one of the sets: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scale_colour_brewer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(palette = "Set1")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scale_colour_brewer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(palette = "Set2")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scale_colour_brewer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(palette = "Greens")</a:t>
            </a:r>
          </a:p>
          <a:p>
            <a:r>
              <a:rPr lang="en-US" dirty="0"/>
              <a:t>Change the theme of the raft globally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gg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theme_bw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+ labs (subtitle = "BW Theme")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gg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theme_bw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gg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theme_classic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+ labs (subtitle = "Classic Theme")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F9E05-7AA1-294B-89A4-C7F158E1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0628"/>
            <a:ext cx="5762496" cy="54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12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968B-89FC-C640-B2F0-D6A9A5AB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897"/>
            <a:ext cx="10515600" cy="1325563"/>
          </a:xfrm>
        </p:spPr>
        <p:txBody>
          <a:bodyPr/>
          <a:lstStyle/>
          <a:p>
            <a:r>
              <a:rPr lang="en-US" dirty="0"/>
              <a:t>ggplot2. To round up and useful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95E2-2752-4843-A242-E6AE224B4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6924"/>
            <a:ext cx="5396593" cy="6061076"/>
          </a:xfrm>
        </p:spPr>
        <p:txBody>
          <a:bodyPr>
            <a:normAutofit fontScale="47500" lnSpcReduction="20000"/>
          </a:bodyPr>
          <a:lstStyle/>
          <a:p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+ layers. Layered individual functions that accept either their date or, default, the date given in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().</a:t>
            </a:r>
          </a:p>
          <a:p>
            <a:r>
              <a:rPr lang="en-US" sz="3800" dirty="0"/>
              <a:t>The layer entered later determines the type of chart and cancels the “previous” assignment.</a:t>
            </a:r>
          </a:p>
          <a:p>
            <a:r>
              <a:rPr lang="en-US" sz="3800" dirty="0"/>
              <a:t>Pictures "overlap" each other in the order in which you registered them.</a:t>
            </a:r>
          </a:p>
          <a:p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creates an activity field</a:t>
            </a:r>
          </a:p>
          <a:p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assign a range of x and y values. In addition, you can add additional parameters. Such as color and size</a:t>
            </a:r>
          </a:p>
          <a:p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geom_point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adds points to the chart</a:t>
            </a:r>
          </a:p>
          <a:p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geom_smooth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adds curves to the graph</a:t>
            </a:r>
          </a:p>
          <a:p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geom_hist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add histograms to the chart</a:t>
            </a:r>
          </a:p>
          <a:p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geom_line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add lines to the chart</a:t>
            </a:r>
          </a:p>
          <a:p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geom_boxplot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add boxplot</a:t>
            </a:r>
          </a:p>
          <a:p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geom_bar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add </a:t>
            </a:r>
            <a:r>
              <a:rPr lang="en-US" sz="3800" dirty="0" err="1"/>
              <a:t>barplot</a:t>
            </a:r>
            <a:endParaRPr lang="en-US" sz="3800" dirty="0"/>
          </a:p>
          <a:p>
            <a:pPr marL="285750" indent="-285750"/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geom_density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add a graph of the probability density distribution of the sample</a:t>
            </a:r>
          </a:p>
          <a:p>
            <a:pPr marL="285750" indent="-285750"/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xlim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ylim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 err="1">
                <a:solidFill>
                  <a:schemeClr val="accent6">
                    <a:lumMod val="75000"/>
                  </a:schemeClr>
                </a:solidFill>
              </a:rPr>
              <a:t>coord_cartesian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sz="3800" dirty="0"/>
              <a:t>limit the axis.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C97AFE-BCBB-E64D-A553-64D32FE6230F}"/>
              </a:ext>
            </a:extLst>
          </p:cNvPr>
          <p:cNvSpPr/>
          <p:nvPr/>
        </p:nvSpPr>
        <p:spPr>
          <a:xfrm>
            <a:off x="5636078" y="796924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NB!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ylim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removes data from the drawing, which often entails undesirable things, while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coord_cartesian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honestly limits the area of ​​construction.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scale_x_continuous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scale_y_continuous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axis labels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labs ()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ggtitle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xlab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ylab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text on axes. labs () duplicates </a:t>
            </a:r>
            <a:r>
              <a:rPr lang="en-US" dirty="0" err="1"/>
              <a:t>ggtitle</a:t>
            </a:r>
            <a:r>
              <a:rPr lang="en-US" dirty="0"/>
              <a:t> () </a:t>
            </a:r>
            <a:r>
              <a:rPr lang="en-US" dirty="0" err="1"/>
              <a:t>xlab</a:t>
            </a:r>
            <a:r>
              <a:rPr lang="en-US" dirty="0"/>
              <a:t> () </a:t>
            </a:r>
            <a:r>
              <a:rPr lang="en-US" dirty="0" err="1"/>
              <a:t>ylab</a:t>
            </a:r>
            <a:r>
              <a:rPr lang="en-US" dirty="0"/>
              <a:t> ()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theme_bw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theme_classic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- change plot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scale_colour_brewer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change, for example, the color of the legend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scale_color_manual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change the color of the legend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theme () </a:t>
            </a:r>
            <a:r>
              <a:rPr lang="en-US" dirty="0"/>
              <a:t>allows you to control most of the variables. A kind of analog 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geom_text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add custom text to the 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grid.arrange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multiple plots on single 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grid () </a:t>
            </a:r>
            <a:r>
              <a:rPr lang="en-US" dirty="0"/>
              <a:t>similarly, allows you to place multiple plots on single 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ggrepel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en-US" dirty="0"/>
              <a:t>an optional package for signatures on the plot</a:t>
            </a:r>
          </a:p>
        </p:txBody>
      </p:sp>
    </p:spTree>
    <p:extLst>
      <p:ext uri="{BB962C8B-B14F-4D97-AF65-F5344CB8AC3E}">
        <p14:creationId xmlns:p14="http://schemas.microsoft.com/office/powerpoint/2010/main" val="123390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DDD-FA84-D747-96B1-150D94A5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PCA. How it work?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698A24-F26A-9844-8023-F170BED57B3A}"/>
              </a:ext>
            </a:extLst>
          </p:cNvPr>
          <p:cNvSpPr txBox="1">
            <a:spLocks/>
          </p:cNvSpPr>
          <p:nvPr/>
        </p:nvSpPr>
        <p:spPr>
          <a:xfrm>
            <a:off x="1004207" y="1764166"/>
            <a:ext cx="5391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PCA work?</a:t>
            </a:r>
          </a:p>
          <a:p>
            <a:pPr lvl="1"/>
            <a:r>
              <a:rPr lang="en-US" dirty="0"/>
              <a:t>Project data to multidimensional space</a:t>
            </a:r>
          </a:p>
          <a:p>
            <a:pPr lvl="1"/>
            <a:r>
              <a:rPr lang="en-US" dirty="0"/>
              <a:t>Select the vector that best describes the variation of the data, it will be PC1;</a:t>
            </a:r>
          </a:p>
          <a:p>
            <a:pPr lvl="1"/>
            <a:r>
              <a:rPr lang="en-US" dirty="0"/>
              <a:t>Select the vector that best describes data variability AND not PC1, it will be PC2 (likely it will be a perpendicular to PC1);</a:t>
            </a:r>
          </a:p>
          <a:p>
            <a:pPr lvl="1"/>
            <a:r>
              <a:rPr lang="en-US" dirty="0"/>
              <a:t>Proceed to PC3… </a:t>
            </a:r>
            <a:r>
              <a:rPr lang="en-US" dirty="0" err="1"/>
              <a:t>PCn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9FF23-44FE-A343-BCA5-625F8907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6" y="4138027"/>
            <a:ext cx="3787321" cy="2607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BE7F-F0EF-6643-AAD7-26B9C3D5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68" y="365125"/>
            <a:ext cx="5787832" cy="340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6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DDD-FA84-D747-96B1-150D94A5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05" y="-288178"/>
            <a:ext cx="10515600" cy="1325563"/>
          </a:xfrm>
        </p:spPr>
        <p:txBody>
          <a:bodyPr/>
          <a:lstStyle/>
          <a:p>
            <a:r>
              <a:rPr lang="en-US" dirty="0"/>
              <a:t>PCA. </a:t>
            </a:r>
            <a:r>
              <a:rPr lang="en-US" dirty="0" err="1"/>
              <a:t>Prcomp</a:t>
            </a:r>
            <a:r>
              <a:rPr lang="en-US" dirty="0"/>
              <a:t> from base()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EB6D7-B899-734C-90FA-6FCEAE451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5171"/>
            <a:ext cx="6046105" cy="63028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x =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rnorm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(100)</a:t>
            </a:r>
            <a:br>
              <a:rPr lang="en-US" sz="1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y =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rnorm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(100,x) </a:t>
            </a:r>
            <a:endParaRPr lang="en-US" sz="100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prcomp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cbind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x,y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))</a:t>
            </a:r>
            <a:br>
              <a:rPr lang="en-US" sz="1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names(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000" dirty="0"/>
              <a:t>[1] "</a:t>
            </a:r>
            <a:r>
              <a:rPr lang="en-US" sz="1000" dirty="0" err="1"/>
              <a:t>sdev</a:t>
            </a:r>
            <a:r>
              <a:rPr lang="en-US" sz="1000" dirty="0"/>
              <a:t>"     "rotation" "center"   "scale"    "x" </a:t>
            </a:r>
          </a:p>
          <a:p>
            <a:r>
              <a:rPr lang="en-US" sz="1000" dirty="0" err="1"/>
              <a:t>sdev</a:t>
            </a:r>
            <a:r>
              <a:rPr lang="en-US" sz="1000" dirty="0"/>
              <a:t>- </a:t>
            </a:r>
            <a:r>
              <a:rPr lang="en-US" sz="1000" dirty="0" err="1"/>
              <a:t>sd</a:t>
            </a:r>
            <a:r>
              <a:rPr lang="en-US" sz="1000" dirty="0"/>
              <a:t> of Principal Components</a:t>
            </a:r>
          </a:p>
          <a:p>
            <a:r>
              <a:rPr lang="en-US" sz="1000" dirty="0"/>
              <a:t>rotation - the matrix of variable loadings (i.e., a matrix whose columns contain the eigenvectors). </a:t>
            </a:r>
          </a:p>
          <a:p>
            <a:r>
              <a:rPr lang="en-US" sz="1000" dirty="0"/>
              <a:t>The function </a:t>
            </a:r>
            <a:r>
              <a:rPr lang="en-US" sz="1000" dirty="0" err="1"/>
              <a:t>princomp</a:t>
            </a:r>
            <a:r>
              <a:rPr lang="en-US" sz="1000" dirty="0"/>
              <a:t> returns this in the element loadings.</a:t>
            </a:r>
          </a:p>
          <a:p>
            <a:r>
              <a:rPr lang="en-US" sz="1000" dirty="0"/>
              <a:t>center T or F, whether variables should be shifted to be zero centered;</a:t>
            </a:r>
          </a:p>
          <a:p>
            <a:r>
              <a:rPr lang="en-US" sz="1000" dirty="0"/>
              <a:t>scale T or F, scaling of the variables. By default is F, but advisable since will help to treat outliers;</a:t>
            </a:r>
          </a:p>
          <a:p>
            <a:r>
              <a:rPr lang="en-US" sz="1000" dirty="0"/>
              <a:t>x - the matrix of every point with location on PC. 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plot(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x,y,pch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=19,col='gray',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xlim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=range(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x,y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),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ylim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=range(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x,y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),main='Original coordinates') 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points(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pca$center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[1],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pca$center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[2],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cex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=2)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b1 =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pca$rotation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[2,1]/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pca$rotation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[1,1] 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abline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(a=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pca$center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[2]-b1*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pca$center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[1],b=b1,col='red') 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b2 =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pca$rotation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[2,2]/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pca$rotation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[1,2] 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abline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(a=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pca$center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[2]-b2*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pca$center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[1],b=b2,col='blue') 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dev = round(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pca$sdev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/sum(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pca$sdev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)*100,1) 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plot(-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pca$x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[,1],-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pca$x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[,2],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pch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=19,col='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gray',main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='PCA',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xlab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 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      paste('PC1(',dev[1],'%)',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sep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=''),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ylab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=paste('PC2 (',dev[2],'%)',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sep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=''), 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xlim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=range(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x,pca$x,y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),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ylim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=range(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x,y,pca$x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)) 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abline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(a=0,b=0,col='red')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abline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(v=0,col='blue’) 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FF0000"/>
                </a:solidFill>
                <a:effectLst/>
              </a:rPr>
              <a:t>NB! If you have bad variance explanation by PCA, try scale and center data. If you have undetermined clouds of data, use PCA-&gt; t-SNE. If your data is </a:t>
            </a:r>
            <a:r>
              <a:rPr lang="en-US" sz="1000" dirty="0" err="1">
                <a:solidFill>
                  <a:srgbClr val="FF0000"/>
                </a:solidFill>
                <a:effectLst/>
              </a:rPr>
              <a:t>shrinked</a:t>
            </a:r>
            <a:r>
              <a:rPr lang="en-US" sz="1000" dirty="0">
                <a:solidFill>
                  <a:srgbClr val="FF0000"/>
                </a:solidFill>
                <a:effectLst/>
              </a:rPr>
              <a:t> through one of components- it’s bad, because algorithm failed to find normal projection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698A24-F26A-9844-8023-F170BED57B3A}"/>
              </a:ext>
            </a:extLst>
          </p:cNvPr>
          <p:cNvSpPr txBox="1">
            <a:spLocks/>
          </p:cNvSpPr>
          <p:nvPr/>
        </p:nvSpPr>
        <p:spPr>
          <a:xfrm>
            <a:off x="6539593" y="98652"/>
            <a:ext cx="5391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47679-7DC4-244C-B15B-29D1485D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945" y="0"/>
            <a:ext cx="3598419" cy="3357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6DC94-E4D5-6B4E-A1A8-218B21E9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45" y="3301680"/>
            <a:ext cx="3800780" cy="35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AA7A-4CC8-144C-B710-7319AC79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2B088-4397-794A-9D17-E40CEBFE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23" y="0"/>
            <a:ext cx="11042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DDD-FA84-D747-96B1-150D94A5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05" y="-288178"/>
            <a:ext cx="10515600" cy="1325563"/>
          </a:xfrm>
        </p:spPr>
        <p:txBody>
          <a:bodyPr/>
          <a:lstStyle/>
          <a:p>
            <a:r>
              <a:rPr lang="en-US" dirty="0"/>
              <a:t>t-SNE. PCA upgrade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EB6D7-B899-734C-90FA-6FCEAE451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5171"/>
            <a:ext cx="6046105" cy="63028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set.seed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N = 5000; D = 100;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data.norm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= matrix(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rnorm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(N * D, 2), N);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groups.probs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runif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groups = sample(1:10, N, TRUE,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groups.probs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/sum(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groups.probs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for 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gp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in unique(groups)) {dev = rep(1, D); dev[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sample.int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(D, 3)]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runif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(3, -10, 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data.norm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[which(groups ==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gp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), ]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data.norm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[which(groups ==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                                               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gp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), ] %*%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diag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(dev)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info.norm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tibble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(truth = factor(groups))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#PCA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pca.norm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prcomp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data.norm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info.norm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%&lt;&gt;%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cbind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pca.norm$x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[, 1:4])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info.norm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(x = PC1, y = PC2,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colour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= truth)) +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geom_point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(alpha = 0.3) +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theme_bw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#TSNE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library(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Rtsne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tsne.norm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Rtsne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pca.norm$x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pca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= FALSE)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info.norm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%&lt;&gt;% mutate(tsne1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tsne.norm$Y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[, 1], tsne2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tsne.norm$Y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[,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                                                                2])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info.norm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(x = tsne1, y = tsne2,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colour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= truth)) +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geom_point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(alpha = 0.3) +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theme_bw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en-US" sz="1400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698A24-F26A-9844-8023-F170BED57B3A}"/>
              </a:ext>
            </a:extLst>
          </p:cNvPr>
          <p:cNvSpPr txBox="1">
            <a:spLocks/>
          </p:cNvSpPr>
          <p:nvPr/>
        </p:nvSpPr>
        <p:spPr>
          <a:xfrm>
            <a:off x="6539593" y="98652"/>
            <a:ext cx="5391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3FEB73-1852-6949-9D8D-6ED6904E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08" y="44342"/>
            <a:ext cx="3895023" cy="3672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2F05C9-80FA-9A48-8084-F2628506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132" y="2888331"/>
            <a:ext cx="4089573" cy="39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5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8140-72CE-B142-AC4D-2DCD98E2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Clustering. How clustering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CC12-2886-734C-9947-8058D43D4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3564" cy="4351338"/>
          </a:xfrm>
        </p:spPr>
        <p:txBody>
          <a:bodyPr>
            <a:normAutofit/>
          </a:bodyPr>
          <a:lstStyle/>
          <a:p>
            <a:r>
              <a:rPr lang="en-US" dirty="0"/>
              <a:t>Place every </a:t>
            </a:r>
            <a:r>
              <a:rPr lang="en-US" dirty="0" err="1"/>
              <a:t>i</a:t>
            </a:r>
            <a:r>
              <a:rPr lang="en-US" dirty="0"/>
              <a:t> element into single cluster;</a:t>
            </a:r>
          </a:p>
          <a:p>
            <a:r>
              <a:rPr lang="en-US" dirty="0"/>
              <a:t>Find closest clusters;</a:t>
            </a:r>
          </a:p>
          <a:p>
            <a:r>
              <a:rPr lang="en-US" dirty="0"/>
              <a:t>Join them;</a:t>
            </a:r>
          </a:p>
          <a:p>
            <a:r>
              <a:rPr lang="en-US" dirty="0"/>
              <a:t>Calculate distance to neighbors;</a:t>
            </a:r>
          </a:p>
          <a:p>
            <a:r>
              <a:rPr lang="en-US" dirty="0"/>
              <a:t>Continue until there will be no unassigned elements left</a:t>
            </a:r>
            <a:endParaRPr lang="ru-RU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8EBCD-9C4C-D94B-A21C-54577881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72" y="1825625"/>
            <a:ext cx="4554186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6FF5-D4C6-174E-BFA8-9E0F2D69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Clustering. Several ways to calculate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A514-6F67-6248-B31B-4D8E42FB8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342" y="1825625"/>
            <a:ext cx="567145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(friend of friend) — distance to closest element;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ru-RU" dirty="0">
              <a:effectLst/>
            </a:endParaRPr>
          </a:p>
          <a:p>
            <a:r>
              <a:rPr lang="en-US" dirty="0"/>
              <a:t>complete — distance between </a:t>
            </a:r>
            <a:r>
              <a:rPr lang="en-US" dirty="0" err="1"/>
              <a:t>farsher</a:t>
            </a:r>
            <a:r>
              <a:rPr lang="en-US" dirty="0"/>
              <a:t> elements;</a:t>
            </a:r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ru-RU" dirty="0">
              <a:effectLst/>
            </a:endParaRPr>
          </a:p>
          <a:p>
            <a:r>
              <a:rPr lang="en-US" dirty="0">
                <a:effectLst/>
              </a:rPr>
              <a:t>Average </a:t>
            </a:r>
            <a:r>
              <a:rPr lang="en-US" dirty="0"/>
              <a:t>distance </a:t>
            </a:r>
            <a:r>
              <a:rPr lang="en-US" dirty="0">
                <a:sym typeface="Wingdings" pitchFamily="2" charset="2"/>
              </a:rPr>
              <a:t></a:t>
            </a:r>
            <a:endParaRPr lang="ru-RU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AC8DB-AE46-C44E-A016-9BDF828D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67" y="1613240"/>
            <a:ext cx="3621444" cy="477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2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6FF5-D4C6-174E-BFA8-9E0F2D69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Clustering. Several ways to calculate </a:t>
            </a:r>
            <a:r>
              <a:rPr lang="en-US" dirty="0" err="1"/>
              <a:t>distanse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A514-6F67-6248-B31B-4D8E42FB8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968"/>
            <a:ext cx="567145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dist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cbind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x,y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),method='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euclidean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') h=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hclust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d,method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='complete') plot(h)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dg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as.dendrogram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(h) </a:t>
            </a:r>
            <a:endParaRPr lang="en-US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colLab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function(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n,cols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{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leafs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order.dendrogram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(n)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leaf.col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unique(cols[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leafs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]) if(length(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leaf.col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)==1){ </a:t>
            </a:r>
            <a:endParaRPr lang="en-US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attr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(n,'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edgePar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') = list(col=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leaf.col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} </a:t>
            </a:r>
            <a:endParaRPr lang="en-US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 } </a:t>
            </a:r>
            <a:endParaRPr lang="en-US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dg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dendrapply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(dg,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colLab,col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plot(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dg,leaflab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none',main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='Complete') </a:t>
            </a:r>
            <a:endParaRPr lang="en-US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1627C-97A7-424A-9570-807D2E36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072" y="1436121"/>
            <a:ext cx="5272177" cy="50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1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10070</TotalTime>
  <Words>2674</Words>
  <Application>Microsoft Macintosh PowerPoint</Application>
  <PresentationFormat>Widescreen</PresentationFormat>
  <Paragraphs>208</Paragraphs>
  <Slides>22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Data visualization, Day 2: 9-10am</vt:lpstr>
      <vt:lpstr>Content</vt:lpstr>
      <vt:lpstr>PCA. How it work?</vt:lpstr>
      <vt:lpstr>PCA. Prcomp from base()</vt:lpstr>
      <vt:lpstr>PowerPoint Presentation</vt:lpstr>
      <vt:lpstr>t-SNE. PCA upgrade</vt:lpstr>
      <vt:lpstr>Clustering. How clustering work?</vt:lpstr>
      <vt:lpstr>Clustering. Several ways to calculate distance</vt:lpstr>
      <vt:lpstr>Clustering. Several ways to calculate distanse</vt:lpstr>
      <vt:lpstr>Clustering. Defining number of clusters</vt:lpstr>
      <vt:lpstr>Clustering. Summarize</vt:lpstr>
      <vt:lpstr>Clustering. K-means</vt:lpstr>
      <vt:lpstr>Clustering. Silhouette</vt:lpstr>
      <vt:lpstr>heatmap</vt:lpstr>
      <vt:lpstr>ggplot2</vt:lpstr>
      <vt:lpstr>ggplot2. gridExtra</vt:lpstr>
      <vt:lpstr>ggplot2. Limit the size of the plot</vt:lpstr>
      <vt:lpstr>ggplot2. Two ways of adding text: labs() and ggtitle() </vt:lpstr>
      <vt:lpstr>ggplot2. Change color and size.</vt:lpstr>
      <vt:lpstr>ggplot2. Change color and size.</vt:lpstr>
      <vt:lpstr>ggplot2.  Themes</vt:lpstr>
      <vt:lpstr>ggplot2. To round up and useful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visualization, Day 2: 9-10am</dc:title>
  <dc:creator>Chekalin, Evgenii</dc:creator>
  <cp:lastModifiedBy>Chekalin, Evgenii</cp:lastModifiedBy>
  <cp:revision>11</cp:revision>
  <dcterms:created xsi:type="dcterms:W3CDTF">2020-08-05T22:32:25Z</dcterms:created>
  <dcterms:modified xsi:type="dcterms:W3CDTF">2020-08-14T19:25:21Z</dcterms:modified>
</cp:coreProperties>
</file>